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notesSlides/notesSlide9.xml" ContentType="application/vnd.openxmlformats-officedocument.presentationml.notesSlide+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trictFirstAndLastChars="0" saveSubsetFonts="1" autoCompressPictures="0">
  <p:sldMasterIdLst>
    <p:sldMasterId id="2147483660" r:id="rId1"/>
  </p:sldMasterIdLst>
  <p:notesMasterIdLst>
    <p:notesMasterId r:id="rId12"/>
  </p:notesMasterIdLst>
  <p:sldIdLst>
    <p:sldId id="256" r:id="rId2"/>
    <p:sldId id="258" r:id="rId3"/>
    <p:sldId id="259" r:id="rId4"/>
    <p:sldId id="260" r:id="rId5"/>
    <p:sldId id="261" r:id="rId6"/>
    <p:sldId id="262" r:id="rId7"/>
    <p:sldId id="264" r:id="rId8"/>
    <p:sldId id="266" r:id="rId9"/>
    <p:sldId id="268" r:id="rId10"/>
    <p:sldId id="269"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120" y="-2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Shape 7"/>
        <p:cNvGrpSpPr/>
        <p:nvPr/>
      </p:nvGrpSpPr>
      <p:grpSpPr>
        <a:xfrm>
          <a:off x="0" y="0"/>
          <a:ext cx="0" cy="0"/>
          <a:chOff x="0" y="0"/>
          <a:chExt cx="0" cy="0"/>
        </a:xfrm>
      </p:grpSpPr>
      <p:sp>
        <p:nvSpPr>
          <p:cNvPr id="8" name="Shape 8"/>
          <p:cNvSpPr/>
          <p:nvPr/>
        </p:nvSpPr>
        <p:spPr>
          <a:xfrm>
            <a:off x="0" y="2914648"/>
            <a:ext cx="9144000" cy="22289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9" name="Shape 9"/>
          <p:cNvCxnSpPr/>
          <p:nvPr/>
        </p:nvCxnSpPr>
        <p:spPr>
          <a:xfrm>
            <a:off x="0" y="2914649"/>
            <a:ext cx="9144000" cy="0"/>
          </a:xfrm>
          <a:prstGeom prst="straightConnector1">
            <a:avLst/>
          </a:prstGeom>
          <a:noFill/>
          <a:ln w="28575" cap="flat">
            <a:solidFill>
              <a:schemeClr val="dk1"/>
            </a:solidFill>
            <a:prstDash val="solid"/>
            <a:round/>
            <a:headEnd type="none" w="med" len="med"/>
            <a:tailEnd type="none" w="med" len="med"/>
          </a:ln>
        </p:spPr>
      </p:cxnSp>
      <p:sp>
        <p:nvSpPr>
          <p:cNvPr id="10" name="Shape 10"/>
          <p:cNvSpPr txBox="1">
            <a:spLocks noGrp="1"/>
          </p:cNvSpPr>
          <p:nvPr>
            <p:ph type="ctrTitle"/>
          </p:nvPr>
        </p:nvSpPr>
        <p:spPr>
          <a:xfrm>
            <a:off x="685800" y="1618313"/>
            <a:ext cx="7772400" cy="1238099"/>
          </a:xfrm>
          <a:prstGeom prst="rect">
            <a:avLst/>
          </a:prstGeom>
        </p:spPr>
        <p:txBody>
          <a:bodyPr lIns="91425" tIns="91425" rIns="91425" bIns="91425" anchor="b" anchorCtr="0"/>
          <a:lstStyle>
            <a:lvl1pPr rtl="0">
              <a:spcBef>
                <a:spcPts val="0"/>
              </a:spcBef>
              <a:buClr>
                <a:schemeClr val="dk2"/>
              </a:buClr>
              <a:buSzPct val="100000"/>
              <a:defRPr sz="4800">
                <a:solidFill>
                  <a:schemeClr val="dk2"/>
                </a:solidFill>
              </a:defRPr>
            </a:lvl1pPr>
            <a:lvl2pPr rtl="0">
              <a:spcBef>
                <a:spcPts val="0"/>
              </a:spcBef>
              <a:buClr>
                <a:schemeClr val="dk2"/>
              </a:buClr>
              <a:buSzPct val="100000"/>
              <a:defRPr sz="4800">
                <a:solidFill>
                  <a:schemeClr val="dk2"/>
                </a:solidFill>
              </a:defRPr>
            </a:lvl2pPr>
            <a:lvl3pPr rtl="0">
              <a:spcBef>
                <a:spcPts val="0"/>
              </a:spcBef>
              <a:buClr>
                <a:schemeClr val="dk2"/>
              </a:buClr>
              <a:buSzPct val="100000"/>
              <a:defRPr sz="4800">
                <a:solidFill>
                  <a:schemeClr val="dk2"/>
                </a:solidFill>
              </a:defRPr>
            </a:lvl3pPr>
            <a:lvl4pPr rtl="0">
              <a:spcBef>
                <a:spcPts val="0"/>
              </a:spcBef>
              <a:buClr>
                <a:schemeClr val="dk2"/>
              </a:buClr>
              <a:buSzPct val="100000"/>
              <a:defRPr sz="4800">
                <a:solidFill>
                  <a:schemeClr val="dk2"/>
                </a:solidFill>
              </a:defRPr>
            </a:lvl4pPr>
            <a:lvl5pPr rtl="0">
              <a:spcBef>
                <a:spcPts val="0"/>
              </a:spcBef>
              <a:buClr>
                <a:schemeClr val="dk2"/>
              </a:buClr>
              <a:buSzPct val="100000"/>
              <a:defRPr sz="4800">
                <a:solidFill>
                  <a:schemeClr val="dk2"/>
                </a:solidFill>
              </a:defRPr>
            </a:lvl5pPr>
            <a:lvl6pPr rtl="0">
              <a:spcBef>
                <a:spcPts val="0"/>
              </a:spcBef>
              <a:buClr>
                <a:schemeClr val="dk2"/>
              </a:buClr>
              <a:buSzPct val="100000"/>
              <a:defRPr sz="4800">
                <a:solidFill>
                  <a:schemeClr val="dk2"/>
                </a:solidFill>
              </a:defRPr>
            </a:lvl6pPr>
            <a:lvl7pPr rtl="0">
              <a:spcBef>
                <a:spcPts val="0"/>
              </a:spcBef>
              <a:buClr>
                <a:schemeClr val="dk2"/>
              </a:buClr>
              <a:buSzPct val="100000"/>
              <a:defRPr sz="4800">
                <a:solidFill>
                  <a:schemeClr val="dk2"/>
                </a:solidFill>
              </a:defRPr>
            </a:lvl7pPr>
            <a:lvl8pPr rtl="0">
              <a:spcBef>
                <a:spcPts val="0"/>
              </a:spcBef>
              <a:buClr>
                <a:schemeClr val="dk2"/>
              </a:buClr>
              <a:buSzPct val="100000"/>
              <a:defRPr sz="4800">
                <a:solidFill>
                  <a:schemeClr val="dk2"/>
                </a:solidFill>
              </a:defRPr>
            </a:lvl8pPr>
            <a:lvl9pPr rtl="0">
              <a:spcBef>
                <a:spcPts val="0"/>
              </a:spcBef>
              <a:buClr>
                <a:schemeClr val="dk2"/>
              </a:buClr>
              <a:buSzPct val="100000"/>
              <a:defRPr sz="4800">
                <a:solidFill>
                  <a:schemeClr val="dk2"/>
                </a:solidFill>
              </a:defRPr>
            </a:lvl9pPr>
          </a:lstStyle>
          <a:p>
            <a:endParaRPr/>
          </a:p>
        </p:txBody>
      </p:sp>
      <p:sp>
        <p:nvSpPr>
          <p:cNvPr id="11" name="Shape 11"/>
          <p:cNvSpPr txBox="1">
            <a:spLocks noGrp="1"/>
          </p:cNvSpPr>
          <p:nvPr>
            <p:ph type="subTitle" idx="1"/>
          </p:nvPr>
        </p:nvSpPr>
        <p:spPr>
          <a:xfrm>
            <a:off x="685800" y="2964777"/>
            <a:ext cx="7772400" cy="944700"/>
          </a:xfrm>
          <a:prstGeom prst="rect">
            <a:avLst/>
          </a:prstGeom>
        </p:spPr>
        <p:txBody>
          <a:bodyPr lIns="91425" tIns="91425" rIns="91425" bIns="91425" anchor="t" anchorCtr="0"/>
          <a:lstStyle>
            <a:lvl1pPr rtl="0">
              <a:spcBef>
                <a:spcPts val="0"/>
              </a:spcBef>
              <a:buClr>
                <a:schemeClr val="lt2"/>
              </a:buClr>
              <a:buSzPct val="100000"/>
              <a:buNone/>
              <a:defRPr sz="3600">
                <a:solidFill>
                  <a:schemeClr val="lt2"/>
                </a:solidFill>
              </a:defRPr>
            </a:lvl1pPr>
            <a:lvl2pPr rtl="0">
              <a:spcBef>
                <a:spcPts val="0"/>
              </a:spcBef>
              <a:buClr>
                <a:schemeClr val="lt2"/>
              </a:buClr>
              <a:buSzPct val="100000"/>
              <a:buNone/>
              <a:defRPr sz="3600">
                <a:solidFill>
                  <a:schemeClr val="lt2"/>
                </a:solidFill>
              </a:defRPr>
            </a:lvl2pPr>
            <a:lvl3pPr rtl="0">
              <a:spcBef>
                <a:spcPts val="0"/>
              </a:spcBef>
              <a:buClr>
                <a:schemeClr val="lt2"/>
              </a:buClr>
              <a:buSzPct val="100000"/>
              <a:buNone/>
              <a:defRPr sz="3600">
                <a:solidFill>
                  <a:schemeClr val="lt2"/>
                </a:solidFill>
              </a:defRPr>
            </a:lvl3pPr>
            <a:lvl4pPr rtl="0">
              <a:spcBef>
                <a:spcPts val="0"/>
              </a:spcBef>
              <a:buClr>
                <a:schemeClr val="lt2"/>
              </a:buClr>
              <a:buSzPct val="100000"/>
              <a:buNone/>
              <a:defRPr sz="3600">
                <a:solidFill>
                  <a:schemeClr val="lt2"/>
                </a:solidFill>
              </a:defRPr>
            </a:lvl4pPr>
            <a:lvl5pPr rtl="0">
              <a:spcBef>
                <a:spcPts val="0"/>
              </a:spcBef>
              <a:buClr>
                <a:schemeClr val="lt2"/>
              </a:buClr>
              <a:buSzPct val="100000"/>
              <a:buNone/>
              <a:defRPr sz="3600">
                <a:solidFill>
                  <a:schemeClr val="lt2"/>
                </a:solidFill>
              </a:defRPr>
            </a:lvl5pPr>
            <a:lvl6pPr rtl="0">
              <a:spcBef>
                <a:spcPts val="0"/>
              </a:spcBef>
              <a:buClr>
                <a:schemeClr val="lt2"/>
              </a:buClr>
              <a:buSzPct val="100000"/>
              <a:buNone/>
              <a:defRPr sz="3600">
                <a:solidFill>
                  <a:schemeClr val="lt2"/>
                </a:solidFill>
              </a:defRPr>
            </a:lvl6pPr>
            <a:lvl7pPr rtl="0">
              <a:spcBef>
                <a:spcPts val="0"/>
              </a:spcBef>
              <a:buClr>
                <a:schemeClr val="lt2"/>
              </a:buClr>
              <a:buSzPct val="100000"/>
              <a:buNone/>
              <a:defRPr sz="3600">
                <a:solidFill>
                  <a:schemeClr val="lt2"/>
                </a:solidFill>
              </a:defRPr>
            </a:lvl7pPr>
            <a:lvl8pPr rtl="0">
              <a:spcBef>
                <a:spcPts val="0"/>
              </a:spcBef>
              <a:buClr>
                <a:schemeClr val="lt2"/>
              </a:buClr>
              <a:buSzPct val="100000"/>
              <a:buNone/>
              <a:defRPr sz="3600">
                <a:solidFill>
                  <a:schemeClr val="lt2"/>
                </a:solidFill>
              </a:defRPr>
            </a:lvl8pPr>
            <a:lvl9pPr rtl="0">
              <a:spcBef>
                <a:spcPts val="0"/>
              </a:spcBef>
              <a:buClr>
                <a:schemeClr val="lt2"/>
              </a:buClr>
              <a:buSzPct val="100000"/>
              <a:buNone/>
              <a:defRPr sz="36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Body">
    <p:spTree>
      <p:nvGrpSpPr>
        <p:cNvPr id="1" name="Shape 12"/>
        <p:cNvGrpSpPr/>
        <p:nvPr/>
      </p:nvGrpSpPr>
      <p:grpSpPr>
        <a:xfrm>
          <a:off x="0" y="0"/>
          <a:ext cx="0" cy="0"/>
          <a:chOff x="0" y="0"/>
          <a:chExt cx="0" cy="0"/>
        </a:xfrm>
      </p:grpSpPr>
      <p:sp>
        <p:nvSpPr>
          <p:cNvPr id="13" name="Shape 13"/>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4" name="Shape 14"/>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15" name="Shape 15"/>
          <p:cNvSpPr txBox="1">
            <a:spLocks noGrp="1"/>
          </p:cNvSpPr>
          <p:nvPr>
            <p:ph type="title"/>
          </p:nvPr>
        </p:nvSpPr>
        <p:spPr>
          <a:xfrm>
            <a:off x="457200" y="205978"/>
            <a:ext cx="8229600" cy="857400"/>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ColTx">
  <p:cSld name="Title and Two Columns">
    <p:spTree>
      <p:nvGrpSpPr>
        <p:cNvPr id="1" name="Shape 17"/>
        <p:cNvGrpSpPr/>
        <p:nvPr/>
      </p:nvGrpSpPr>
      <p:grpSpPr>
        <a:xfrm>
          <a:off x="0" y="0"/>
          <a:ext cx="0" cy="0"/>
          <a:chOff x="0" y="0"/>
          <a:chExt cx="0" cy="0"/>
        </a:xfrm>
      </p:grpSpPr>
      <p:sp>
        <p:nvSpPr>
          <p:cNvPr id="18" name="Shape 18"/>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9" name="Shape 19"/>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20" name="Shape 20"/>
          <p:cNvSpPr txBox="1">
            <a:spLocks noGrp="1"/>
          </p:cNvSpPr>
          <p:nvPr>
            <p:ph type="title"/>
          </p:nvPr>
        </p:nvSpPr>
        <p:spPr>
          <a:xfrm>
            <a:off x="457200" y="205978"/>
            <a:ext cx="8229600" cy="857400"/>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Shape 23"/>
        <p:cNvGrpSpPr/>
        <p:nvPr/>
      </p:nvGrpSpPr>
      <p:grpSpPr>
        <a:xfrm>
          <a:off x="0" y="0"/>
          <a:ext cx="0" cy="0"/>
          <a:chOff x="0" y="0"/>
          <a:chExt cx="0" cy="0"/>
        </a:xfrm>
      </p:grpSpPr>
      <p:sp>
        <p:nvSpPr>
          <p:cNvPr id="24" name="Shape 24"/>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5" name="Shape 25"/>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aption">
    <p:spTree>
      <p:nvGrpSpPr>
        <p:cNvPr id="1" name="Shape 27"/>
        <p:cNvGrpSpPr/>
        <p:nvPr/>
      </p:nvGrpSpPr>
      <p:grpSpPr>
        <a:xfrm>
          <a:off x="0" y="0"/>
          <a:ext cx="0" cy="0"/>
          <a:chOff x="0" y="0"/>
          <a:chExt cx="0" cy="0"/>
        </a:xfrm>
      </p:grpSpPr>
      <p:sp>
        <p:nvSpPr>
          <p:cNvPr id="28" name="Shape 28"/>
          <p:cNvSpPr/>
          <p:nvPr/>
        </p:nvSpPr>
        <p:spPr>
          <a:xfrm>
            <a:off x="0" y="4225081"/>
            <a:ext cx="9144000" cy="9183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4225081"/>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rtl="0">
              <a:spcBef>
                <a:spcPts val="0"/>
              </a:spcBef>
              <a:buClr>
                <a:schemeClr val="lt1"/>
              </a:buClr>
              <a:buSzPct val="100000"/>
              <a:buNone/>
              <a:defRPr sz="18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1pPr>
            <a:lvl2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2pPr>
            <a:lvl3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3pPr>
            <a:lvl4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4pPr>
            <a:lvl5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5pPr>
            <a:lvl6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6pPr>
            <a:lvl7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7pPr>
            <a:lvl8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8pPr>
            <a:lvl9pPr rt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rtl="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rtl="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rtl="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rtl="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rtl="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rtl="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rtl="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rtl="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rtl="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youtube.com/v/_qu078NsKpg" TargetMode="External"/><Relationship Id="rId4" Type="http://schemas.openxmlformats.org/officeDocument/2006/relationships/image" Target="../media/image4.jpe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vintageculture.net/images/elizabeth-eckford-and-hazel-bryant-in-little-rock1.jpg" TargetMode="External"/><Relationship Id="rId4" Type="http://schemas.openxmlformats.org/officeDocument/2006/relationships/image" Target="../media/image5.jpe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685800" y="1618313"/>
            <a:ext cx="7772400" cy="1238099"/>
          </a:xfrm>
          <a:prstGeom prst="rect">
            <a:avLst/>
          </a:prstGeom>
        </p:spPr>
        <p:txBody>
          <a:bodyPr lIns="91425" tIns="91425" rIns="91425" bIns="91425" anchor="b" anchorCtr="0">
            <a:noAutofit/>
          </a:bodyPr>
          <a:lstStyle/>
          <a:p>
            <a:pPr>
              <a:spcBef>
                <a:spcPts val="0"/>
              </a:spcBef>
              <a:buNone/>
            </a:pPr>
            <a:r>
              <a:rPr lang="en"/>
              <a:t>Courage</a:t>
            </a:r>
          </a:p>
        </p:txBody>
      </p:sp>
      <p:sp>
        <p:nvSpPr>
          <p:cNvPr id="52" name="Shape 52"/>
          <p:cNvSpPr txBox="1">
            <a:spLocks noGrp="1"/>
          </p:cNvSpPr>
          <p:nvPr>
            <p:ph type="subTitle" idx="1"/>
          </p:nvPr>
        </p:nvSpPr>
        <p:spPr>
          <a:xfrm>
            <a:off x="685800" y="2964777"/>
            <a:ext cx="7772400" cy="944700"/>
          </a:xfrm>
          <a:prstGeom prst="rect">
            <a:avLst/>
          </a:prstGeom>
        </p:spPr>
        <p:txBody>
          <a:bodyPr lIns="91425" tIns="91425" rIns="91425" bIns="91425" anchor="t" anchorCtr="0">
            <a:noAutofit/>
          </a:bodyPr>
          <a:lstStyle/>
          <a:p>
            <a:pPr>
              <a:spcBef>
                <a:spcPts val="0"/>
              </a:spcBef>
              <a:buNone/>
            </a:pPr>
            <a:r>
              <a:rPr lang="en"/>
              <a:t>Performance-Based Task</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PBT Checklist:</a:t>
            </a:r>
          </a:p>
        </p:txBody>
      </p:sp>
      <p:sp>
        <p:nvSpPr>
          <p:cNvPr id="148" name="Shape 14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1800"/>
              <a:t>When constructing your essay, be sure to </a:t>
            </a:r>
          </a:p>
          <a:p>
            <a:pPr lvl="0" rtl="0">
              <a:spcBef>
                <a:spcPts val="0"/>
              </a:spcBef>
              <a:buNone/>
            </a:pPr>
            <a:endParaRPr sz="1800"/>
          </a:p>
          <a:p>
            <a:pPr marL="457200" lvl="0" indent="-342900" rtl="0">
              <a:spcBef>
                <a:spcPts val="0"/>
              </a:spcBef>
              <a:buClr>
                <a:schemeClr val="dk2"/>
              </a:buClr>
              <a:buSzPct val="100000"/>
              <a:buFont typeface="Arial"/>
              <a:buChar char="●"/>
            </a:pPr>
            <a:r>
              <a:rPr lang="en" sz="1800"/>
              <a:t>refer to the anchor source in your essay.</a:t>
            </a:r>
          </a:p>
          <a:p>
            <a:pPr marL="457200" lvl="0" indent="-342900" rtl="0">
              <a:spcBef>
                <a:spcPts val="0"/>
              </a:spcBef>
              <a:buClr>
                <a:schemeClr val="dk2"/>
              </a:buClr>
              <a:buSzPct val="100000"/>
              <a:buFont typeface="Arial"/>
              <a:buChar char="●"/>
            </a:pPr>
            <a:r>
              <a:rPr lang="en" sz="1800"/>
              <a:t>use at least two other sources to support your essay.</a:t>
            </a:r>
          </a:p>
          <a:p>
            <a:pPr marL="457200" lvl="0" indent="-342900" rtl="0">
              <a:spcBef>
                <a:spcPts val="0"/>
              </a:spcBef>
              <a:buClr>
                <a:schemeClr val="dk2"/>
              </a:buClr>
              <a:buSzPct val="100000"/>
              <a:buFont typeface="Arial"/>
              <a:buChar char="●"/>
            </a:pPr>
            <a:r>
              <a:rPr lang="en" sz="1800"/>
              <a:t>properly cite each reference used within your essay.</a:t>
            </a:r>
          </a:p>
          <a:p>
            <a:pPr marL="457200" lvl="0" indent="-342900" rtl="0">
              <a:spcBef>
                <a:spcPts val="0"/>
              </a:spcBef>
              <a:buClr>
                <a:schemeClr val="dk2"/>
              </a:buClr>
              <a:buSzPct val="100000"/>
              <a:buFont typeface="Arial"/>
              <a:buChar char="●"/>
            </a:pPr>
            <a:r>
              <a:rPr lang="en" sz="1800"/>
              <a:t>organize your essay in a logical structure that is easy to follow.</a:t>
            </a:r>
          </a:p>
          <a:p>
            <a:pPr marL="914400" lvl="1" indent="-342900" rtl="0">
              <a:spcBef>
                <a:spcPts val="0"/>
              </a:spcBef>
              <a:buClr>
                <a:schemeClr val="dk2"/>
              </a:buClr>
              <a:buSzPct val="100000"/>
              <a:buFont typeface="Courier New"/>
              <a:buChar char="o"/>
            </a:pPr>
            <a:r>
              <a:rPr lang="en" sz="1800"/>
              <a:t>Include an introduction and a conclusion.</a:t>
            </a:r>
          </a:p>
          <a:p>
            <a:pPr marL="457200" lvl="0" indent="0" rtl="0">
              <a:spcBef>
                <a:spcPts val="0"/>
              </a:spcBef>
              <a:buNone/>
            </a:pPr>
            <a:endParaRPr sz="1800"/>
          </a:p>
          <a:p>
            <a:pPr marL="457200" lvl="0" indent="-342900" rtl="0">
              <a:spcBef>
                <a:spcPts val="0"/>
              </a:spcBef>
              <a:buClr>
                <a:schemeClr val="dk2"/>
              </a:buClr>
              <a:buSzPct val="100000"/>
              <a:buFont typeface="Arial"/>
              <a:buChar char="●"/>
            </a:pPr>
            <a:r>
              <a:rPr lang="en" sz="1800"/>
              <a:t>Share your document with me when you are finished.</a:t>
            </a:r>
          </a:p>
          <a:p>
            <a:pPr marL="914400" lvl="1" indent="-342900" rtl="0">
              <a:spcBef>
                <a:spcPts val="0"/>
              </a:spcBef>
              <a:buClr>
                <a:schemeClr val="dk2"/>
              </a:buClr>
              <a:buSzPct val="100000"/>
              <a:buFont typeface="Courier New"/>
              <a:buChar char="o"/>
            </a:pPr>
            <a:r>
              <a:rPr lang="en" sz="1800"/>
              <a:t>Name it </a:t>
            </a:r>
            <a:r>
              <a:rPr lang="en" sz="1800">
                <a:solidFill>
                  <a:srgbClr val="FF0000"/>
                </a:solidFill>
              </a:rPr>
              <a:t>X_PBT_CoA_Essay_YourName</a:t>
            </a:r>
          </a:p>
          <a:p>
            <a:pPr marL="2743200" lvl="5" indent="-342900" rtl="0">
              <a:spcBef>
                <a:spcPts val="0"/>
              </a:spcBef>
              <a:buClr>
                <a:schemeClr val="dk2"/>
              </a:buClr>
              <a:buSzPct val="60000"/>
              <a:buFont typeface="Wingdings"/>
              <a:buChar char="§"/>
            </a:pPr>
            <a:r>
              <a:rPr lang="en"/>
              <a:t>X is your period number</a:t>
            </a:r>
          </a:p>
          <a:p>
            <a:pPr lvl="0" rtl="0">
              <a:spcBef>
                <a:spcPts val="0"/>
              </a:spcBef>
              <a:buNone/>
            </a:pPr>
            <a:r>
              <a:rPr lang="en" sz="1800"/>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4"/>
        <p:cNvGrpSpPr/>
        <p:nvPr/>
      </p:nvGrpSpPr>
      <p:grpSpPr>
        <a:xfrm>
          <a:off x="0" y="0"/>
          <a:ext cx="0" cy="0"/>
          <a:chOff x="0" y="0"/>
          <a:chExt cx="0" cy="0"/>
        </a:xfrm>
      </p:grpSpPr>
      <p:sp>
        <p:nvSpPr>
          <p:cNvPr id="65" name="Shape 65"/>
          <p:cNvSpPr txBox="1">
            <a:spLocks noGrp="1"/>
          </p:cNvSpPr>
          <p:nvPr>
            <p:ph type="ctrTitle"/>
          </p:nvPr>
        </p:nvSpPr>
        <p:spPr>
          <a:xfrm>
            <a:off x="685800" y="1618313"/>
            <a:ext cx="7772400" cy="1238099"/>
          </a:xfrm>
          <a:prstGeom prst="rect">
            <a:avLst/>
          </a:prstGeom>
        </p:spPr>
        <p:txBody>
          <a:bodyPr lIns="91425" tIns="91425" rIns="91425" bIns="91425" anchor="b" anchorCtr="0">
            <a:noAutofit/>
          </a:bodyPr>
          <a:lstStyle/>
          <a:p>
            <a:pPr>
              <a:spcBef>
                <a:spcPts val="0"/>
              </a:spcBef>
              <a:buNone/>
            </a:pPr>
            <a:r>
              <a:rPr lang="en" sz="3600"/>
              <a:t>Part One: Anchor Source</a:t>
            </a:r>
          </a:p>
        </p:txBody>
      </p:sp>
      <p:sp>
        <p:nvSpPr>
          <p:cNvPr id="66" name="Shape 66"/>
          <p:cNvSpPr txBox="1">
            <a:spLocks noGrp="1"/>
          </p:cNvSpPr>
          <p:nvPr>
            <p:ph type="subTitle" idx="1"/>
          </p:nvPr>
        </p:nvSpPr>
        <p:spPr>
          <a:xfrm>
            <a:off x="685800" y="2964777"/>
            <a:ext cx="7772400" cy="944700"/>
          </a:xfrm>
          <a:prstGeom prst="rect">
            <a:avLst/>
          </a:prstGeom>
        </p:spPr>
        <p:txBody>
          <a:bodyPr lIns="91425" tIns="91425" rIns="91425" bIns="91425" anchor="t" anchorCtr="0">
            <a:noAutofit/>
          </a:bodyPr>
          <a:lstStyle/>
          <a:p>
            <a:pPr rtl="0">
              <a:spcBef>
                <a:spcPts val="0"/>
              </a:spcBef>
              <a:buNone/>
            </a:pPr>
            <a:r>
              <a:rPr lang="en" sz="1800">
                <a:solidFill>
                  <a:schemeClr val="lt1"/>
                </a:solidFill>
                <a:latin typeface="Arial"/>
                <a:ea typeface="Arial"/>
                <a:cs typeface="Arial"/>
                <a:sym typeface="Arial"/>
              </a:rPr>
              <a:t>Task: Read the article “Cory Booker’s legend grows: Newark mayor saves woman from fire,” and take notes using the Cornell Note Taking strategy. When reading is complete, answer the text dependent questions, using text evidence to support answers.</a:t>
            </a:r>
          </a:p>
          <a:p>
            <a:pPr>
              <a:spcBef>
                <a:spcPts val="0"/>
              </a:spcBef>
              <a:buNone/>
            </a:pPr>
            <a:endParaRPr sz="1800">
              <a:solidFill>
                <a:schemeClr val="lt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Anchor Source: Newspaper Article</a:t>
            </a:r>
          </a:p>
        </p:txBody>
      </p:sp>
      <p:sp>
        <p:nvSpPr>
          <p:cNvPr id="72" name="Shape 72"/>
          <p:cNvSpPr txBox="1">
            <a:spLocks noGrp="1"/>
          </p:cNvSpPr>
          <p:nvPr>
            <p:ph type="body" idx="1"/>
          </p:nvPr>
        </p:nvSpPr>
        <p:spPr>
          <a:xfrm>
            <a:off x="457200" y="1200150"/>
            <a:ext cx="3994500" cy="3725699"/>
          </a:xfrm>
          <a:prstGeom prst="rect">
            <a:avLst/>
          </a:prstGeom>
        </p:spPr>
        <p:txBody>
          <a:bodyPr lIns="91425" tIns="91425" rIns="91425" bIns="91425" anchor="t" anchorCtr="0">
            <a:noAutofit/>
          </a:bodyPr>
          <a:lstStyle/>
          <a:p>
            <a:pPr rtl="0">
              <a:spcBef>
                <a:spcPts val="0"/>
              </a:spcBef>
              <a:buNone/>
            </a:pPr>
            <a:r>
              <a:rPr lang="en" sz="1200" b="1">
                <a:solidFill>
                  <a:srgbClr val="000000"/>
                </a:solidFill>
                <a:latin typeface="Times New Roman"/>
                <a:ea typeface="Times New Roman"/>
                <a:cs typeface="Times New Roman"/>
                <a:sym typeface="Times New Roman"/>
              </a:rPr>
              <a:t>Cory Booker's legend grows: </a:t>
            </a:r>
          </a:p>
          <a:p>
            <a:pPr rtl="0">
              <a:spcBef>
                <a:spcPts val="0"/>
              </a:spcBef>
              <a:buNone/>
            </a:pPr>
            <a:r>
              <a:rPr lang="en" sz="1200" b="1">
                <a:solidFill>
                  <a:srgbClr val="000000"/>
                </a:solidFill>
                <a:latin typeface="Times New Roman"/>
                <a:ea typeface="Times New Roman"/>
                <a:cs typeface="Times New Roman"/>
                <a:sym typeface="Times New Roman"/>
              </a:rPr>
              <a:t>Newark mayor saves woman from fire</a:t>
            </a:r>
          </a:p>
          <a:p>
            <a:pPr rtl="0">
              <a:spcBef>
                <a:spcPts val="0"/>
              </a:spcBef>
              <a:buNone/>
            </a:pPr>
            <a:r>
              <a:rPr lang="en" sz="1200">
                <a:solidFill>
                  <a:srgbClr val="000000"/>
                </a:solidFill>
                <a:latin typeface="Times New Roman"/>
                <a:ea typeface="Times New Roman"/>
                <a:cs typeface="Times New Roman"/>
                <a:sym typeface="Times New Roman"/>
              </a:rPr>
              <a:t>By Rene Lynch 4/13/2012 </a:t>
            </a:r>
            <a:r>
              <a:rPr lang="en" sz="1200" i="1">
                <a:solidFill>
                  <a:srgbClr val="000000"/>
                </a:solidFill>
                <a:latin typeface="Times New Roman"/>
                <a:ea typeface="Times New Roman"/>
                <a:cs typeface="Times New Roman"/>
                <a:sym typeface="Times New Roman"/>
              </a:rPr>
              <a:t>LATimes.com</a:t>
            </a:r>
          </a:p>
          <a:p>
            <a:pPr rtl="0">
              <a:spcBef>
                <a:spcPts val="0"/>
              </a:spcBef>
              <a:buNone/>
            </a:pPr>
            <a:endParaRPr sz="1000" b="1" i="1">
              <a:solidFill>
                <a:srgbClr val="000000"/>
              </a:solidFill>
              <a:latin typeface="Times New Roman"/>
              <a:ea typeface="Times New Roman"/>
              <a:cs typeface="Times New Roman"/>
              <a:sym typeface="Times New Roman"/>
            </a:endParaRPr>
          </a:p>
          <a:p>
            <a:pPr rtl="0">
              <a:spcBef>
                <a:spcPts val="0"/>
              </a:spcBef>
              <a:buNone/>
            </a:pPr>
            <a:r>
              <a:rPr lang="en" sz="1000" b="1" i="1">
                <a:solidFill>
                  <a:srgbClr val="000000"/>
                </a:solidFill>
                <a:latin typeface="Times New Roman"/>
                <a:ea typeface="Times New Roman"/>
                <a:cs typeface="Times New Roman"/>
                <a:sym typeface="Times New Roman"/>
              </a:rPr>
              <a:t>Cory Booker needs a cape, stat!</a:t>
            </a:r>
          </a:p>
          <a:p>
            <a:pPr rtl="0">
              <a:lnSpc>
                <a:spcPct val="115000"/>
              </a:lnSpc>
              <a:spcBef>
                <a:spcPts val="0"/>
              </a:spcBef>
              <a:buNone/>
            </a:pPr>
            <a:endParaRPr sz="1000" b="1" i="1">
              <a:solidFill>
                <a:srgbClr val="000000"/>
              </a:solidFill>
              <a:latin typeface="Times New Roman"/>
              <a:ea typeface="Times New Roman"/>
              <a:cs typeface="Times New Roman"/>
              <a:sym typeface="Times New Roman"/>
            </a:endParaRPr>
          </a:p>
          <a:p>
            <a:pPr rtl="0">
              <a:spcBef>
                <a:spcPts val="0"/>
              </a:spcBef>
              <a:buNone/>
            </a:pPr>
            <a:r>
              <a:rPr lang="en" sz="1000">
                <a:solidFill>
                  <a:srgbClr val="000000"/>
                </a:solidFill>
                <a:latin typeface="Times New Roman"/>
                <a:ea typeface="Times New Roman"/>
                <a:cs typeface="Times New Roman"/>
                <a:sym typeface="Times New Roman"/>
              </a:rPr>
              <a:t>The Newark, N.J., mayor -- already lionized in some corners for his good deeds -- added to his list of praiseworthy actions on Thursday night when he raced into a burning home to help save a woman trapped inside. The woman, who suffered second-degree burns on her neck and back, is reported to be in stable condition. Booker got away with only minor burns and smoke inhalation.</a:t>
            </a:r>
          </a:p>
          <a:p>
            <a:pPr rtl="0">
              <a:spcBef>
                <a:spcPts val="0"/>
              </a:spcBef>
              <a:buNone/>
            </a:pPr>
            <a:r>
              <a:rPr lang="en" sz="1000">
                <a:solidFill>
                  <a:srgbClr val="000000"/>
                </a:solidFill>
                <a:latin typeface="Times New Roman"/>
                <a:ea typeface="Times New Roman"/>
                <a:cs typeface="Times New Roman"/>
                <a:sym typeface="Times New Roman"/>
              </a:rPr>
              <a:t>And, of course, his heroics exploded into a national story overnight.</a:t>
            </a:r>
          </a:p>
          <a:p>
            <a:pPr rtl="0">
              <a:lnSpc>
                <a:spcPct val="115000"/>
              </a:lnSpc>
              <a:spcBef>
                <a:spcPts val="0"/>
              </a:spcBef>
              <a:buNone/>
            </a:pPr>
            <a:endParaRPr sz="1000">
              <a:solidFill>
                <a:srgbClr val="000000"/>
              </a:solidFill>
              <a:latin typeface="Times New Roman"/>
              <a:ea typeface="Times New Roman"/>
              <a:cs typeface="Times New Roman"/>
              <a:sym typeface="Times New Roman"/>
            </a:endParaRPr>
          </a:p>
          <a:p>
            <a:pPr rtl="0">
              <a:spcBef>
                <a:spcPts val="0"/>
              </a:spcBef>
              <a:buNone/>
            </a:pPr>
            <a:r>
              <a:rPr lang="en" sz="1000">
                <a:solidFill>
                  <a:srgbClr val="000000"/>
                </a:solidFill>
                <a:latin typeface="Times New Roman"/>
                <a:ea typeface="Times New Roman"/>
                <a:cs typeface="Times New Roman"/>
                <a:sym typeface="Times New Roman"/>
              </a:rPr>
              <a:t>At one point Friday morning, "Cory Booker" was the most-searched term on Google this morning as the public tries to learn the details of Booker's heroics. NPR has crowned him "today's hero." And over on Twitter, the story has taken on a humorous life of its own, with social media types trying to outdo themselves with made-up #corybookerstories. (Example: "When Chuck Norris has nightmares, Cory Booker turns on the light &amp; sits with him until he falls back asleep.")</a:t>
            </a:r>
          </a:p>
          <a:p>
            <a:pPr rtl="0">
              <a:lnSpc>
                <a:spcPct val="115000"/>
              </a:lnSpc>
              <a:spcBef>
                <a:spcPts val="0"/>
              </a:spcBef>
              <a:buNone/>
            </a:pPr>
            <a:endParaRPr sz="1000">
              <a:solidFill>
                <a:srgbClr val="000000"/>
              </a:solidFill>
              <a:latin typeface="Times New Roman"/>
              <a:ea typeface="Times New Roman"/>
              <a:cs typeface="Times New Roman"/>
              <a:sym typeface="Times New Roman"/>
            </a:endParaRPr>
          </a:p>
          <a:p>
            <a:pPr>
              <a:spcBef>
                <a:spcPts val="0"/>
              </a:spcBef>
              <a:buNone/>
            </a:pPr>
            <a:endParaRPr sz="1000"/>
          </a:p>
        </p:txBody>
      </p:sp>
      <p:sp>
        <p:nvSpPr>
          <p:cNvPr id="73" name="Shape 73"/>
          <p:cNvSpPr txBox="1">
            <a:spLocks noGrp="1"/>
          </p:cNvSpPr>
          <p:nvPr>
            <p:ph type="body" idx="2"/>
          </p:nvPr>
        </p:nvSpPr>
        <p:spPr>
          <a:xfrm>
            <a:off x="4692273" y="1200150"/>
            <a:ext cx="3994500" cy="3725699"/>
          </a:xfrm>
          <a:prstGeom prst="rect">
            <a:avLst/>
          </a:prstGeom>
        </p:spPr>
        <p:txBody>
          <a:bodyPr lIns="91425" tIns="91425" rIns="91425" bIns="91425" anchor="t" anchorCtr="0">
            <a:noAutofit/>
          </a:bodyPr>
          <a:lstStyle/>
          <a:p>
            <a:pPr rtl="0">
              <a:lnSpc>
                <a:spcPct val="115000"/>
              </a:lnSpc>
              <a:spcBef>
                <a:spcPts val="0"/>
              </a:spcBef>
              <a:buNone/>
            </a:pPr>
            <a:endParaRPr sz="1000">
              <a:solidFill>
                <a:srgbClr val="000000"/>
              </a:solidFill>
              <a:latin typeface="Times New Roman"/>
              <a:ea typeface="Times New Roman"/>
              <a:cs typeface="Times New Roman"/>
              <a:sym typeface="Times New Roman"/>
            </a:endParaRPr>
          </a:p>
          <a:p>
            <a:pPr rtl="0">
              <a:spcBef>
                <a:spcPts val="0"/>
              </a:spcBef>
              <a:buNone/>
            </a:pPr>
            <a:r>
              <a:rPr lang="en" sz="1000">
                <a:solidFill>
                  <a:srgbClr val="000000"/>
                </a:solidFill>
                <a:latin typeface="Times New Roman"/>
                <a:ea typeface="Times New Roman"/>
                <a:cs typeface="Times New Roman"/>
                <a:sym typeface="Times New Roman"/>
              </a:rPr>
              <a:t>A rising star in the Democratic Party, Booker, 42, is considered a possible gubernatorial candidate in next year's race. The elected leader of New Jersey's largest city -- one that battles chronic problems such as crime, drugs and violence -- Booker has been praised for actions that have had a way of grabbing the limelight.</a:t>
            </a:r>
          </a:p>
          <a:p>
            <a:pPr rtl="0">
              <a:lnSpc>
                <a:spcPct val="115000"/>
              </a:lnSpc>
              <a:spcBef>
                <a:spcPts val="0"/>
              </a:spcBef>
              <a:buNone/>
            </a:pPr>
            <a:endParaRPr sz="1000">
              <a:solidFill>
                <a:srgbClr val="000000"/>
              </a:solidFill>
              <a:latin typeface="Times New Roman"/>
              <a:ea typeface="Times New Roman"/>
              <a:cs typeface="Times New Roman"/>
              <a:sym typeface="Times New Roman"/>
            </a:endParaRPr>
          </a:p>
          <a:p>
            <a:pPr rtl="0">
              <a:spcBef>
                <a:spcPts val="0"/>
              </a:spcBef>
              <a:buNone/>
            </a:pPr>
            <a:r>
              <a:rPr lang="en" sz="1000">
                <a:solidFill>
                  <a:srgbClr val="000000"/>
                </a:solidFill>
                <a:latin typeface="Times New Roman"/>
                <a:ea typeface="Times New Roman"/>
                <a:cs typeface="Times New Roman"/>
                <a:sym typeface="Times New Roman"/>
              </a:rPr>
              <a:t>After his election, instead of living in posh, mayorly quarters, he continued to live in one of the most impoverished neighborhoods in the city to better stay connected with the people. During a 2010 blizzard that paralyzed the city, Booker grabbed a shovel and got to work. And when late-night talk show host Conan O'Brien began taking potshots at Newark, Booker turned the joke back on O'Brien, banning him from using Newark Liberty International Airport and demanding a public apology. The running "feud" ended when Booker made an appearance on the show to patch things up.</a:t>
            </a:r>
          </a:p>
          <a:p>
            <a:pPr>
              <a:spcBef>
                <a:spcPts val="0"/>
              </a:spcBef>
              <a:buNone/>
            </a:pPr>
            <a:endParaRPr sz="1000"/>
          </a:p>
        </p:txBody>
      </p:sp>
      <p:pic>
        <p:nvPicPr>
          <p:cNvPr id="74" name="Shape 74"/>
          <p:cNvPicPr preferRelativeResize="0"/>
          <p:nvPr/>
        </p:nvPicPr>
        <p:blipFill>
          <a:blip r:embed="rId3">
            <a:alphaModFix/>
          </a:blip>
          <a:stretch>
            <a:fillRect/>
          </a:stretch>
        </p:blipFill>
        <p:spPr>
          <a:xfrm>
            <a:off x="152400" y="152400"/>
            <a:ext cx="9525" cy="9525"/>
          </a:xfrm>
          <a:prstGeom prst="rect">
            <a:avLst/>
          </a:prstGeom>
          <a:noFill/>
          <a:ln>
            <a:noFill/>
          </a:ln>
        </p:spPr>
      </p:pic>
      <p:sp>
        <p:nvSpPr>
          <p:cNvPr id="75" name="Shape 75"/>
          <p:cNvSpPr txBox="1"/>
          <p:nvPr/>
        </p:nvSpPr>
        <p:spPr>
          <a:xfrm>
            <a:off x="5680725" y="4447100"/>
            <a:ext cx="2129099" cy="378000"/>
          </a:xfrm>
          <a:prstGeom prst="rect">
            <a:avLst/>
          </a:prstGeom>
          <a:noFill/>
          <a:ln>
            <a:noFill/>
          </a:ln>
        </p:spPr>
        <p:txBody>
          <a:bodyPr lIns="91425" tIns="91425" rIns="91425" bIns="91425" anchor="t" anchorCtr="0">
            <a:noAutofit/>
          </a:bodyPr>
          <a:lstStyle/>
          <a:p>
            <a:pPr>
              <a:spcBef>
                <a:spcPts val="0"/>
              </a:spcBef>
              <a:buNone/>
            </a:pPr>
            <a:r>
              <a:rPr lang="en"/>
              <a:t>Continued on next slide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9"/>
        <p:cNvGrpSpPr/>
        <p:nvPr/>
      </p:nvGrpSpPr>
      <p:grpSpPr>
        <a:xfrm>
          <a:off x="0" y="0"/>
          <a:ext cx="0" cy="0"/>
          <a:chOff x="0" y="0"/>
          <a:chExt cx="0" cy="0"/>
        </a:xfrm>
      </p:grpSpPr>
      <p:sp>
        <p:nvSpPr>
          <p:cNvPr id="80" name="Shape 80"/>
          <p:cNvSpPr txBox="1"/>
          <p:nvPr/>
        </p:nvSpPr>
        <p:spPr>
          <a:xfrm>
            <a:off x="189025" y="36625"/>
            <a:ext cx="4377300" cy="4755599"/>
          </a:xfrm>
          <a:prstGeom prst="rect">
            <a:avLst/>
          </a:prstGeom>
          <a:noFill/>
          <a:ln>
            <a:noFill/>
          </a:ln>
        </p:spPr>
        <p:txBody>
          <a:bodyPr lIns="91425" tIns="91425" rIns="91425" bIns="91425" anchor="t" anchorCtr="0">
            <a:noAutofit/>
          </a:bodyPr>
          <a:lstStyle/>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A Rhodes scholar with degrees from Yale, Stanford and Oxford, the social media-savvy Booker has also been interviewed by Oprah, who wanted to know all about his unorthodox approach to caring for his constituents.</a:t>
            </a:r>
          </a:p>
          <a:p>
            <a:pPr rtl="0">
              <a:spcBef>
                <a:spcPts val="0"/>
              </a:spcBef>
              <a:buNone/>
            </a:pPr>
            <a:r>
              <a:rPr lang="en" sz="1000">
                <a:latin typeface="Times New Roman"/>
                <a:ea typeface="Times New Roman"/>
                <a:cs typeface="Times New Roman"/>
                <a:sym typeface="Times New Roman"/>
              </a:rPr>
              <a:t>His latest actions shouldn't hurt his political aspirations (unless someone accuses him of taking a job away from a firefighter).</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Booker was returning home Thursday night when he saw his neighbor's home ablaze, he told "CBS This Morning." A shrieking woman said her daughter was still inside.</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Firefighters had been called but had not yet arrived. The mayor's security detail tried to drag him away, but Booker feared that the young woman might die, Det. Alex Rodriguez told CBS. “Without thinking twice, he ran into the flames and rescued this young lady,” said Rodriguez, who was there and helped in the rescue.</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Booker acknowledged he was scared. He ventured inside just as the kitchen erupted into flames and he couldn't immediately find the woman. Then she called for help, and Booker found her in a bed. The 6-foot-3 Booker threw her over his shoulder and ran for the exit.</a:t>
            </a:r>
          </a:p>
          <a:p>
            <a:pPr rtl="0">
              <a:lnSpc>
                <a:spcPct val="115000"/>
              </a:lnSpc>
              <a:spcBef>
                <a:spcPts val="0"/>
              </a:spcBef>
              <a:buNone/>
            </a:pPr>
            <a:endParaRPr sz="1000">
              <a:latin typeface="Times New Roman"/>
              <a:ea typeface="Times New Roman"/>
              <a:cs typeface="Times New Roman"/>
              <a:sym typeface="Times New Roman"/>
            </a:endParaRPr>
          </a:p>
          <a:p>
            <a:pPr>
              <a:spcBef>
                <a:spcPts val="0"/>
              </a:spcBef>
              <a:buNone/>
            </a:pPr>
            <a:endParaRPr/>
          </a:p>
        </p:txBody>
      </p:sp>
      <p:sp>
        <p:nvSpPr>
          <p:cNvPr id="81" name="Shape 81"/>
          <p:cNvSpPr txBox="1"/>
          <p:nvPr/>
        </p:nvSpPr>
        <p:spPr>
          <a:xfrm>
            <a:off x="4685850" y="208925"/>
            <a:ext cx="4138800" cy="4745399"/>
          </a:xfrm>
          <a:prstGeom prst="rect">
            <a:avLst/>
          </a:prstGeom>
          <a:noFill/>
          <a:ln>
            <a:noFill/>
          </a:ln>
        </p:spPr>
        <p:txBody>
          <a:bodyPr lIns="91425" tIns="91425" rIns="91425" bIns="91425" anchor="t" anchorCtr="0">
            <a:noAutofit/>
          </a:bodyPr>
          <a:lstStyle/>
          <a:p>
            <a:pPr rtl="0">
              <a:spcBef>
                <a:spcPts val="0"/>
              </a:spcBef>
              <a:buNone/>
            </a:pPr>
            <a:r>
              <a:rPr lang="en" sz="1000">
                <a:latin typeface="Times New Roman"/>
                <a:ea typeface="Times New Roman"/>
                <a:cs typeface="Times New Roman"/>
                <a:sym typeface="Times New Roman"/>
              </a:rPr>
              <a:t>“I punched through the kitchen and the flames and that's when I saw Det. Rodriguez. He grabbed her as well and we got her down the stairs and we both just collapsed outside,” Booker said.</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“Honestly it was terrifying and to look back and see nothing but flames and to look in front of you and see nothing but blackness,” Booker said, adding that the incident gave him even more respect for the work of firefighters. He called the incident a “come-to-Jesus moment.”</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Booker was treated for smoke inhalation and minor, second-degree burns, and his thumb and a finger on his right hand had to be bandaged. It wasn't enough to keep the mayor from tweeting, however.</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“Thanks 2 all who are concerned. Just suffering smoke inhalation,” Booker signaled to his followers shortly after the incident. “We got the woman out of the house. We are both off to hospital. I will b ok.”</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Early Friday, he added: "Thanks everyone, my injuries were relatively minor. Thanks to Det. Alex Rodriguez who helped get all of the people out of the house.”</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The cause of the fire was unknown.</a:t>
            </a:r>
          </a:p>
          <a:p>
            <a:pPr rtl="0">
              <a:lnSpc>
                <a:spcPct val="115000"/>
              </a:lnSpc>
              <a:spcBef>
                <a:spcPts val="0"/>
              </a:spcBef>
              <a:buNone/>
            </a:pPr>
            <a:endParaRPr sz="1000">
              <a:latin typeface="Times New Roman"/>
              <a:ea typeface="Times New Roman"/>
              <a:cs typeface="Times New Roman"/>
              <a:sym typeface="Times New Roman"/>
            </a:endParaRPr>
          </a:p>
          <a:p>
            <a:pPr rtl="0">
              <a:spcBef>
                <a:spcPts val="0"/>
              </a:spcBef>
              <a:buNone/>
            </a:pPr>
            <a:r>
              <a:rPr lang="en" sz="1000">
                <a:latin typeface="Times New Roman"/>
                <a:ea typeface="Times New Roman"/>
                <a:cs typeface="Times New Roman"/>
                <a:sym typeface="Times New Roman"/>
              </a:rPr>
              <a:t>The Associated Press contributed to this report.</a:t>
            </a:r>
          </a:p>
          <a:p>
            <a:pPr rtl="0">
              <a:spcBef>
                <a:spcPts val="600"/>
              </a:spcBef>
              <a:buNone/>
            </a:pPr>
            <a:endParaRPr sz="1000">
              <a:solidFill>
                <a:schemeClr val="dk2"/>
              </a:solidFill>
              <a:latin typeface="Trebuchet MS"/>
              <a:ea typeface="Trebuchet MS"/>
              <a:cs typeface="Trebuchet MS"/>
              <a:sym typeface="Trebuchet MS"/>
            </a:endParaRPr>
          </a:p>
          <a:p>
            <a:pPr rtl="0">
              <a:spcBef>
                <a:spcPts val="600"/>
              </a:spcBef>
              <a:buNone/>
            </a:pPr>
            <a:endParaRPr sz="1000">
              <a:solidFill>
                <a:schemeClr val="dk2"/>
              </a:solidFill>
              <a:latin typeface="Trebuchet MS"/>
              <a:ea typeface="Trebuchet MS"/>
              <a:cs typeface="Trebuchet MS"/>
              <a:sym typeface="Trebuchet MS"/>
            </a:endParaRPr>
          </a:p>
          <a:p>
            <a:pPr rtl="0">
              <a:spcBef>
                <a:spcPts val="0"/>
              </a:spcBef>
              <a:buNone/>
            </a:pPr>
            <a:endParaRPr/>
          </a:p>
          <a:p>
            <a:pPr>
              <a:spcBef>
                <a:spcPts val="0"/>
              </a:spcBef>
              <a:buNone/>
            </a:pPr>
            <a:endParaRPr/>
          </a:p>
        </p:txBody>
      </p:sp>
      <p:pic>
        <p:nvPicPr>
          <p:cNvPr id="82" name="Shape 82"/>
          <p:cNvPicPr preferRelativeResize="0"/>
          <p:nvPr/>
        </p:nvPicPr>
        <p:blipFill>
          <a:blip r:embed="rId3">
            <a:alphaModFix/>
          </a:blip>
          <a:stretch>
            <a:fillRect/>
          </a:stretch>
        </p:blipFill>
        <p:spPr>
          <a:xfrm>
            <a:off x="457200" y="3480400"/>
            <a:ext cx="3876849" cy="1265374"/>
          </a:xfrm>
          <a:prstGeom prst="rect">
            <a:avLst/>
          </a:prstGeom>
          <a:noFill/>
          <a:ln w="9525" cap="flat">
            <a:solidFill>
              <a:srgbClr val="000000"/>
            </a:solidFill>
            <a:prstDash val="solid"/>
            <a:round/>
            <a:headEnd type="none" w="med" len="med"/>
            <a:tailEnd type="none" w="med" len="med"/>
          </a:ln>
        </p:spPr>
      </p:pic>
      <p:sp>
        <p:nvSpPr>
          <p:cNvPr id="83" name="Shape 83"/>
          <p:cNvSpPr txBox="1"/>
          <p:nvPr/>
        </p:nvSpPr>
        <p:spPr>
          <a:xfrm>
            <a:off x="1833750" y="4669575"/>
            <a:ext cx="2652899" cy="314999"/>
          </a:xfrm>
          <a:prstGeom prst="rect">
            <a:avLst/>
          </a:prstGeom>
          <a:noFill/>
          <a:ln>
            <a:noFill/>
          </a:ln>
        </p:spPr>
        <p:txBody>
          <a:bodyPr lIns="91425" tIns="91425" rIns="91425" bIns="91425" anchor="t" anchorCtr="0">
            <a:noAutofit/>
          </a:bodyPr>
          <a:lstStyle/>
          <a:p>
            <a:pPr lvl="0" rtl="0">
              <a:spcBef>
                <a:spcPts val="0"/>
              </a:spcBef>
              <a:buNone/>
            </a:pPr>
            <a:r>
              <a:rPr lang="en" sz="900">
                <a:solidFill>
                  <a:schemeClr val="dk2"/>
                </a:solidFill>
              </a:rPr>
              <a:t>Tweets from Cory Booker soon after the incident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7"/>
        <p:cNvGrpSpPr/>
        <p:nvPr/>
      </p:nvGrpSpPr>
      <p:grpSpPr>
        <a:xfrm>
          <a:off x="0" y="0"/>
          <a:ext cx="0" cy="0"/>
          <a:chOff x="0" y="0"/>
          <a:chExt cx="0" cy="0"/>
        </a:xfrm>
      </p:grpSpPr>
      <p:pic>
        <p:nvPicPr>
          <p:cNvPr id="88" name="Shape 88"/>
          <p:cNvPicPr preferRelativeResize="0"/>
          <p:nvPr/>
        </p:nvPicPr>
        <p:blipFill>
          <a:blip r:embed="rId3">
            <a:alphaModFix/>
          </a:blip>
          <a:stretch>
            <a:fillRect/>
          </a:stretch>
        </p:blipFill>
        <p:spPr>
          <a:xfrm>
            <a:off x="2564427" y="1236500"/>
            <a:ext cx="3049899" cy="3906999"/>
          </a:xfrm>
          <a:prstGeom prst="rect">
            <a:avLst/>
          </a:prstGeom>
          <a:noFill/>
          <a:ln>
            <a:noFill/>
          </a:ln>
        </p:spPr>
      </p:pic>
      <p:sp>
        <p:nvSpPr>
          <p:cNvPr id="89" name="Shape 8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Cornell Notes</a:t>
            </a:r>
          </a:p>
        </p:txBody>
      </p:sp>
      <p:sp>
        <p:nvSpPr>
          <p:cNvPr id="90" name="Shape 90"/>
          <p:cNvSpPr/>
          <p:nvPr/>
        </p:nvSpPr>
        <p:spPr>
          <a:xfrm>
            <a:off x="5353725" y="2167500"/>
            <a:ext cx="1445100" cy="651599"/>
          </a:xfrm>
          <a:prstGeom prst="left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1" name="Shape 91"/>
          <p:cNvSpPr/>
          <p:nvPr/>
        </p:nvSpPr>
        <p:spPr>
          <a:xfrm>
            <a:off x="1527950" y="3174350"/>
            <a:ext cx="1551599" cy="651599"/>
          </a:xfrm>
          <a:prstGeom prst="right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2" name="Shape 92"/>
          <p:cNvSpPr/>
          <p:nvPr/>
        </p:nvSpPr>
        <p:spPr>
          <a:xfrm>
            <a:off x="5424800" y="4500925"/>
            <a:ext cx="983099" cy="438299"/>
          </a:xfrm>
          <a:prstGeom prst="left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 name="Shape 93"/>
          <p:cNvSpPr txBox="1"/>
          <p:nvPr/>
        </p:nvSpPr>
        <p:spPr>
          <a:xfrm>
            <a:off x="5780425" y="1568800"/>
            <a:ext cx="1551599" cy="651599"/>
          </a:xfrm>
          <a:prstGeom prst="rect">
            <a:avLst/>
          </a:prstGeom>
          <a:noFill/>
          <a:ln w="9525" cap="flat">
            <a:solidFill>
              <a:srgbClr val="666666"/>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a:t>Step 1: Notes</a:t>
            </a:r>
          </a:p>
          <a:p>
            <a:pPr>
              <a:spcBef>
                <a:spcPts val="0"/>
              </a:spcBef>
              <a:buNone/>
            </a:pPr>
            <a:r>
              <a:rPr lang="en" sz="800" i="1"/>
              <a:t>Take notes on the text and gather facts about the topic.</a:t>
            </a:r>
          </a:p>
        </p:txBody>
      </p:sp>
      <p:sp>
        <p:nvSpPr>
          <p:cNvPr id="94" name="Shape 94"/>
          <p:cNvSpPr txBox="1"/>
          <p:nvPr/>
        </p:nvSpPr>
        <p:spPr>
          <a:xfrm>
            <a:off x="598650" y="2605975"/>
            <a:ext cx="1846200" cy="651599"/>
          </a:xfrm>
          <a:prstGeom prst="rect">
            <a:avLst/>
          </a:prstGeom>
          <a:noFill/>
          <a:ln w="9525" cap="flat">
            <a:solidFill>
              <a:srgbClr val="666666"/>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a:t>Step 2: Questions</a:t>
            </a:r>
          </a:p>
          <a:p>
            <a:pPr>
              <a:spcBef>
                <a:spcPts val="0"/>
              </a:spcBef>
              <a:buNone/>
            </a:pPr>
            <a:r>
              <a:rPr lang="en" sz="800" i="1"/>
              <a:t>Anticipate Quiz questions that would prompt the notes you took.</a:t>
            </a:r>
          </a:p>
        </p:txBody>
      </p:sp>
      <p:sp>
        <p:nvSpPr>
          <p:cNvPr id="95" name="Shape 95"/>
          <p:cNvSpPr txBox="1"/>
          <p:nvPr/>
        </p:nvSpPr>
        <p:spPr>
          <a:xfrm>
            <a:off x="5722075" y="3986425"/>
            <a:ext cx="1668300" cy="501599"/>
          </a:xfrm>
          <a:prstGeom prst="rect">
            <a:avLst/>
          </a:prstGeom>
          <a:noFill/>
          <a:ln w="9525" cap="flat">
            <a:solidFill>
              <a:srgbClr val="666666"/>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a:t>Step 3: Summary</a:t>
            </a:r>
          </a:p>
          <a:p>
            <a:pPr lvl="0" rtl="0">
              <a:spcBef>
                <a:spcPts val="0"/>
              </a:spcBef>
              <a:buNone/>
            </a:pPr>
            <a:r>
              <a:rPr lang="en" sz="800" i="1"/>
              <a:t>Write a summary of the text.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685800" y="1856150"/>
            <a:ext cx="7044299" cy="979200"/>
          </a:xfrm>
          <a:prstGeom prst="rect">
            <a:avLst/>
          </a:prstGeom>
        </p:spPr>
        <p:txBody>
          <a:bodyPr lIns="91425" tIns="91425" rIns="91425" bIns="91425" anchor="b" anchorCtr="0">
            <a:noAutofit/>
          </a:bodyPr>
          <a:lstStyle/>
          <a:p>
            <a:pPr lvl="0" rtl="0">
              <a:spcBef>
                <a:spcPts val="0"/>
              </a:spcBef>
              <a:buNone/>
            </a:pPr>
            <a:r>
              <a:rPr lang="en" sz="3600"/>
              <a:t>Part Two: Additional Sources</a:t>
            </a:r>
          </a:p>
        </p:txBody>
      </p:sp>
      <p:sp>
        <p:nvSpPr>
          <p:cNvPr id="101" name="Shape 101"/>
          <p:cNvSpPr txBox="1">
            <a:spLocks noGrp="1"/>
          </p:cNvSpPr>
          <p:nvPr>
            <p:ph type="subTitle" idx="1"/>
          </p:nvPr>
        </p:nvSpPr>
        <p:spPr>
          <a:xfrm>
            <a:off x="685800" y="3307663"/>
            <a:ext cx="6400799" cy="675299"/>
          </a:xfrm>
          <a:prstGeom prst="rect">
            <a:avLst/>
          </a:prstGeom>
        </p:spPr>
        <p:txBody>
          <a:bodyPr lIns="91425" tIns="91425" rIns="91425" bIns="91425" anchor="t" anchorCtr="0">
            <a:noAutofit/>
          </a:bodyPr>
          <a:lstStyle/>
          <a:p>
            <a:pPr lvl="0" rtl="0">
              <a:spcBef>
                <a:spcPts val="0"/>
              </a:spcBef>
              <a:buNone/>
            </a:pPr>
            <a:r>
              <a:rPr lang="en" sz="1800">
                <a:solidFill>
                  <a:schemeClr val="lt1"/>
                </a:solidFill>
              </a:rPr>
              <a:t>Directions: Read the essay prompt on the next slide. Then, read and analyze all of the additional texts by taking notes. In addition to the anchor source, you must include at least two support texts in your essay.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endParaRPr sz="1200" b="0">
              <a:solidFill>
                <a:schemeClr val="dk1"/>
              </a:solidFill>
              <a:latin typeface="Times New Roman"/>
              <a:ea typeface="Times New Roman"/>
              <a:cs typeface="Times New Roman"/>
              <a:sym typeface="Times New Roman"/>
            </a:endParaRPr>
          </a:p>
          <a:p>
            <a:pPr lvl="0" rtl="0">
              <a:spcBef>
                <a:spcPts val="0"/>
              </a:spcBef>
              <a:buNone/>
            </a:pPr>
            <a:r>
              <a:rPr lang="en" sz="3000"/>
              <a:t>Performance-Based Argument Task</a:t>
            </a:r>
          </a:p>
        </p:txBody>
      </p:sp>
      <p:sp>
        <p:nvSpPr>
          <p:cNvPr id="113" name="Shape 1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000" b="1" dirty="0">
                <a:solidFill>
                  <a:srgbClr val="000000"/>
                </a:solidFill>
                <a:latin typeface="Times New Roman"/>
                <a:ea typeface="Times New Roman"/>
                <a:cs typeface="Times New Roman"/>
                <a:sym typeface="Times New Roman"/>
              </a:rPr>
              <a:t>Prompt: You are preparing to debate a team from another school and have been given the following argument to defend or refute:</a:t>
            </a:r>
          </a:p>
          <a:p>
            <a:pPr rtl="0">
              <a:lnSpc>
                <a:spcPct val="115000"/>
              </a:lnSpc>
              <a:spcBef>
                <a:spcPts val="0"/>
              </a:spcBef>
              <a:buNone/>
            </a:pPr>
            <a:endParaRPr sz="2000" b="1" dirty="0">
              <a:solidFill>
                <a:srgbClr val="000000"/>
              </a:solidFill>
              <a:latin typeface="Times New Roman"/>
              <a:ea typeface="Times New Roman"/>
              <a:cs typeface="Times New Roman"/>
              <a:sym typeface="Times New Roman"/>
            </a:endParaRPr>
          </a:p>
          <a:p>
            <a:pPr rtl="0">
              <a:spcBef>
                <a:spcPts val="0"/>
              </a:spcBef>
              <a:buNone/>
            </a:pPr>
            <a:r>
              <a:rPr lang="en" sz="2000" b="1" i="1" dirty="0">
                <a:solidFill>
                  <a:srgbClr val="000000"/>
                </a:solidFill>
                <a:latin typeface="Times New Roman"/>
                <a:ea typeface="Times New Roman"/>
                <a:cs typeface="Times New Roman"/>
                <a:sym typeface="Times New Roman"/>
              </a:rPr>
              <a:t>It takes a certain kind of person to show courage. In other words, only people who are smart, strong, and privileged are courageous.</a:t>
            </a:r>
            <a:r>
              <a:rPr lang="en" sz="2000" b="1" dirty="0">
                <a:solidFill>
                  <a:srgbClr val="000000"/>
                </a:solidFill>
                <a:latin typeface="Times New Roman"/>
                <a:ea typeface="Times New Roman"/>
                <a:cs typeface="Times New Roman"/>
                <a:sym typeface="Times New Roman"/>
              </a:rPr>
              <a:t>  Make sure your argument is central; use evidence from the anchor text and three of the supporting sources to support your reasoning. Avoid merely summarizing the sources. Indicate clearly from which sources you are drawing, whether through direct quotation, paraphrase or summary.</a:t>
            </a:r>
          </a:p>
          <a:p>
            <a:pPr lvl="0" rtl="0">
              <a:spcBef>
                <a:spcPts val="0"/>
              </a:spcBef>
              <a:buNone/>
            </a:pPr>
            <a:endParaRPr sz="1600" dirty="0">
              <a:solidFill>
                <a:srgbClr val="000000"/>
              </a:solidFill>
              <a:latin typeface="Times New Roman"/>
              <a:ea typeface="Times New Roman"/>
              <a:cs typeface="Times New Roman"/>
              <a:sym typeface="Times New Roman"/>
            </a:endParaRPr>
          </a:p>
          <a:p>
            <a:pPr lvl="0" rtl="0">
              <a:spcBef>
                <a:spcPts val="0"/>
              </a:spcBef>
              <a:buNone/>
            </a:pPr>
            <a:endParaRPr sz="1800" dirty="0">
              <a:latin typeface="Times New Roman"/>
              <a:ea typeface="Times New Roman"/>
              <a:cs typeface="Times New Roman"/>
              <a:sym typeface="Times New Roman"/>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Support Source #2: Video</a:t>
            </a:r>
          </a:p>
        </p:txBody>
      </p:sp>
      <p:sp>
        <p:nvSpPr>
          <p:cNvPr id="128" name="Shape 128"/>
          <p:cNvSpPr txBox="1">
            <a:spLocks noGrp="1"/>
          </p:cNvSpPr>
          <p:nvPr>
            <p:ph type="body" idx="1"/>
          </p:nvPr>
        </p:nvSpPr>
        <p:spPr>
          <a:xfrm>
            <a:off x="457200" y="1200150"/>
            <a:ext cx="3994500" cy="3725699"/>
          </a:xfrm>
          <a:prstGeom prst="rect">
            <a:avLst/>
          </a:prstGeom>
        </p:spPr>
        <p:txBody>
          <a:bodyPr lIns="91425" tIns="91425" rIns="91425" bIns="91425" anchor="t" anchorCtr="0">
            <a:noAutofit/>
          </a:bodyPr>
          <a:lstStyle/>
          <a:p>
            <a:pPr>
              <a:spcBef>
                <a:spcPts val="0"/>
              </a:spcBef>
              <a:buNone/>
            </a:pPr>
            <a:r>
              <a:rPr lang="en" sz="2400" dirty="0">
                <a:solidFill>
                  <a:srgbClr val="000000"/>
                </a:solidFill>
                <a:latin typeface="Times New Roman"/>
                <a:ea typeface="Times New Roman"/>
                <a:cs typeface="Times New Roman"/>
                <a:sym typeface="Times New Roman"/>
              </a:rPr>
              <a:t>Directions: View “Dr. Martin Luther King - Profile in Courage” and take notes on Dr. King’s courageous traits.</a:t>
            </a:r>
          </a:p>
        </p:txBody>
      </p:sp>
      <p:sp>
        <p:nvSpPr>
          <p:cNvPr id="129" name="Shape 129">
            <a:hlinkClick r:id="rId3"/>
          </p:cNvPr>
          <p:cNvSpPr/>
          <p:nvPr/>
        </p:nvSpPr>
        <p:spPr>
          <a:xfrm>
            <a:off x="4692300" y="1565062"/>
            <a:ext cx="3994500" cy="2995875"/>
          </a:xfrm>
          <a:prstGeom prst="rect">
            <a:avLst/>
          </a:prstGeom>
          <a:blipFill>
            <a:blip r:embed="rId4">
              <a:alphaModFix/>
            </a:blip>
            <a:stretch>
              <a:fillRect/>
            </a:stretch>
          </a:blipFill>
          <a:ln>
            <a:noFill/>
          </a:ln>
        </p:spPr>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Support Source #4: Photograph</a:t>
            </a:r>
          </a:p>
        </p:txBody>
      </p:sp>
      <p:sp>
        <p:nvSpPr>
          <p:cNvPr id="141" name="Shape 141"/>
          <p:cNvSpPr txBox="1">
            <a:spLocks noGrp="1"/>
          </p:cNvSpPr>
          <p:nvPr>
            <p:ph type="body" idx="1"/>
          </p:nvPr>
        </p:nvSpPr>
        <p:spPr>
          <a:xfrm>
            <a:off x="457200" y="1261100"/>
            <a:ext cx="3994500" cy="3725699"/>
          </a:xfrm>
          <a:prstGeom prst="rect">
            <a:avLst/>
          </a:prstGeom>
        </p:spPr>
        <p:txBody>
          <a:bodyPr lIns="91425" tIns="91425" rIns="91425" bIns="91425" anchor="t" anchorCtr="0">
            <a:noAutofit/>
          </a:bodyPr>
          <a:lstStyle/>
          <a:p>
            <a:pPr rtl="0">
              <a:spcBef>
                <a:spcPts val="0"/>
              </a:spcBef>
              <a:buNone/>
            </a:pPr>
            <a:r>
              <a:rPr lang="en" sz="1200">
                <a:solidFill>
                  <a:srgbClr val="000000"/>
                </a:solidFill>
                <a:latin typeface="Times New Roman"/>
                <a:ea typeface="Times New Roman"/>
                <a:cs typeface="Times New Roman"/>
                <a:sym typeface="Times New Roman"/>
              </a:rPr>
              <a:t>Directions: Students will view</a:t>
            </a:r>
            <a:r>
              <a:rPr lang="en" sz="1200">
                <a:solidFill>
                  <a:srgbClr val="000000"/>
                </a:solidFill>
                <a:latin typeface="Times New Roman"/>
                <a:ea typeface="Times New Roman"/>
                <a:cs typeface="Times New Roman"/>
                <a:sym typeface="Times New Roman"/>
                <a:hlinkClick r:id="rId3"/>
              </a:rPr>
              <a:t> </a:t>
            </a:r>
            <a:r>
              <a:rPr lang="en" sz="1200" u="sng">
                <a:solidFill>
                  <a:srgbClr val="1155CC"/>
                </a:solidFill>
                <a:latin typeface="Times New Roman"/>
                <a:ea typeface="Times New Roman"/>
                <a:cs typeface="Times New Roman"/>
                <a:sym typeface="Times New Roman"/>
                <a:hlinkClick r:id="rId3"/>
              </a:rPr>
              <a:t>Hazel Bryant Photo - 100 photos that changed the world by TIME</a:t>
            </a:r>
            <a:r>
              <a:rPr lang="en" sz="1200">
                <a:solidFill>
                  <a:srgbClr val="000000"/>
                </a:solidFill>
                <a:latin typeface="Times New Roman"/>
                <a:ea typeface="Times New Roman"/>
                <a:cs typeface="Times New Roman"/>
                <a:sym typeface="Times New Roman"/>
              </a:rPr>
              <a:t>. A good strategy for critically “reading” pictures and art for its message is to teach students to observe the following: setting, size of object, color, light, angle, direction objects are facing, body language and clothing. Students should be encouraged to take notes on the picture for use in their essay.</a:t>
            </a:r>
          </a:p>
        </p:txBody>
      </p:sp>
      <p:pic>
        <p:nvPicPr>
          <p:cNvPr id="142" name="Shape 142"/>
          <p:cNvPicPr preferRelativeResize="0"/>
          <p:nvPr/>
        </p:nvPicPr>
        <p:blipFill>
          <a:blip r:embed="rId4">
            <a:alphaModFix/>
          </a:blip>
          <a:stretch>
            <a:fillRect/>
          </a:stretch>
        </p:blipFill>
        <p:spPr>
          <a:xfrm>
            <a:off x="4788500" y="1200137"/>
            <a:ext cx="3608250" cy="3847624"/>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B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1271</Words>
  <Application>Microsoft Macintosh PowerPoint</Application>
  <PresentationFormat>On-screen Show (16:9)</PresentationFormat>
  <Paragraphs>76</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khaki</vt:lpstr>
      <vt:lpstr>Courage</vt:lpstr>
      <vt:lpstr>Part One: Anchor Source</vt:lpstr>
      <vt:lpstr>Anchor Source: Newspaper Article</vt:lpstr>
      <vt:lpstr>Slide 3</vt:lpstr>
      <vt:lpstr>Cornell Notes</vt:lpstr>
      <vt:lpstr>Part Two: Additional Sources</vt:lpstr>
      <vt:lpstr> Performance-Based Argument Task</vt:lpstr>
      <vt:lpstr>Support Source #2: Video</vt:lpstr>
      <vt:lpstr>Support Source #4: Photograph</vt:lpstr>
      <vt:lpstr>PBT Checklist: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Courage</dc:title>
  <cp:lastModifiedBy>Howard County Administrator</cp:lastModifiedBy>
  <cp:revision>4</cp:revision>
  <dcterms:created xsi:type="dcterms:W3CDTF">2014-12-04T18:14:23Z</dcterms:created>
  <dcterms:modified xsi:type="dcterms:W3CDTF">2014-12-04T18:20:59Z</dcterms:modified>
</cp:coreProperties>
</file>